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320" r:id="rId5"/>
    <p:sldId id="296" r:id="rId6"/>
    <p:sldId id="319" r:id="rId7"/>
    <p:sldId id="306" r:id="rId8"/>
    <p:sldId id="297" r:id="rId9"/>
    <p:sldId id="313" r:id="rId10"/>
    <p:sldId id="314" r:id="rId11"/>
    <p:sldId id="315" r:id="rId12"/>
    <p:sldId id="312" r:id="rId13"/>
    <p:sldId id="317" r:id="rId14"/>
    <p:sldId id="316" r:id="rId15"/>
    <p:sldId id="318" r:id="rId16"/>
    <p:sldId id="284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B0568773-34EA-4480-889B-83A7E38E4EAD}"/>
    <pc:docChg chg="modSld">
      <pc:chgData name="DSA - Cristina Barbosa" userId="a7deaa94-27fa-4381-b313-ee83126f3c73" providerId="ADAL" clId="{B0568773-34EA-4480-889B-83A7E38E4EAD}" dt="2022-09-20T19:53:35.882" v="2" actId="1076"/>
      <pc:docMkLst>
        <pc:docMk/>
      </pc:docMkLst>
      <pc:sldChg chg="modSp mod">
        <pc:chgData name="DSA - Cristina Barbosa" userId="a7deaa94-27fa-4381-b313-ee83126f3c73" providerId="ADAL" clId="{B0568773-34EA-4480-889B-83A7E38E4EAD}" dt="2022-09-20T19:53:35.882" v="2" actId="1076"/>
        <pc:sldMkLst>
          <pc:docMk/>
          <pc:sldMk cId="2381976043" sldId="296"/>
        </pc:sldMkLst>
        <pc:spChg chg="mod">
          <ac:chgData name="DSA - Cristina Barbosa" userId="a7deaa94-27fa-4381-b313-ee83126f3c73" providerId="ADAL" clId="{B0568773-34EA-4480-889B-83A7E38E4EAD}" dt="2022-09-20T19:53:35.882" v="2" actId="1076"/>
          <ac:spMkLst>
            <pc:docMk/>
            <pc:sldMk cId="2381976043" sldId="296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B0568773-34EA-4480-889B-83A7E38E4EAD}" dt="2022-09-20T19:53:19.448" v="0" actId="113"/>
        <pc:sldMkLst>
          <pc:docMk/>
          <pc:sldMk cId="1461553285" sldId="320"/>
        </pc:sldMkLst>
        <pc:spChg chg="mod">
          <ac:chgData name="DSA - Cristina Barbosa" userId="a7deaa94-27fa-4381-b313-ee83126f3c73" providerId="ADAL" clId="{B0568773-34EA-4480-889B-83A7E38E4EAD}" dt="2022-09-20T19:53:19.448" v="0" actId="113"/>
          <ac:spMkLst>
            <pc:docMk/>
            <pc:sldMk cId="1461553285" sldId="320"/>
            <ac:spMk id="3" creationId="{8F552433-F476-3073-DF84-2977B2AA47F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2FA0F95D-8E1A-417D-D251-0198444353ED}"/>
              </a:ext>
            </a:extLst>
          </p:cNvPr>
          <p:cNvGrpSpPr/>
          <p:nvPr/>
        </p:nvGrpSpPr>
        <p:grpSpPr>
          <a:xfrm>
            <a:off x="2480440" y="1723696"/>
            <a:ext cx="3237188" cy="3626070"/>
            <a:chOff x="2480440" y="1723696"/>
            <a:chExt cx="3237188" cy="3626070"/>
          </a:xfrm>
        </p:grpSpPr>
        <p:sp>
          <p:nvSpPr>
            <p:cNvPr id="2" name="Retângulo: Cantos Arredondados 1">
              <a:extLst>
                <a:ext uri="{FF2B5EF4-FFF2-40B4-BE49-F238E27FC236}">
                  <a16:creationId xmlns:a16="http://schemas.microsoft.com/office/drawing/2014/main" id="{E02051A2-8FB8-E6A8-A525-9BEA330C4AEB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795FCC84-67C2-9913-4EAA-9FA89D807EF3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131768" y="3157286"/>
            <a:ext cx="415158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Busque o autoconhecimento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9888722-3B10-71A8-2ECD-97400F920D39}"/>
              </a:ext>
            </a:extLst>
          </p:cNvPr>
          <p:cNvSpPr txBox="1"/>
          <p:nvPr/>
        </p:nvSpPr>
        <p:spPr>
          <a:xfrm>
            <a:off x="3657479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655A4C1F-E6EC-5838-4996-4F8FC11727DC}"/>
              </a:ext>
            </a:extLst>
          </p:cNvPr>
          <p:cNvGrpSpPr/>
          <p:nvPr/>
        </p:nvGrpSpPr>
        <p:grpSpPr>
          <a:xfrm>
            <a:off x="6957727" y="1723695"/>
            <a:ext cx="3237188" cy="3626070"/>
            <a:chOff x="2480440" y="1723696"/>
            <a:chExt cx="3237188" cy="3626070"/>
          </a:xfrm>
        </p:grpSpPr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2C2F4369-BD1D-85CC-19A9-E1EEECC21387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B3246EBD-BF6A-C716-6A5F-BDD2E99249B9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33AD220-075E-80DF-756B-C2856997C49F}"/>
              </a:ext>
            </a:extLst>
          </p:cNvPr>
          <p:cNvSpPr txBox="1"/>
          <p:nvPr/>
        </p:nvSpPr>
        <p:spPr>
          <a:xfrm>
            <a:off x="7133594" y="3059675"/>
            <a:ext cx="310250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Pratique atividade física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250F15A-7157-1454-B98C-08622ABA5FA4}"/>
              </a:ext>
            </a:extLst>
          </p:cNvPr>
          <p:cNvSpPr txBox="1"/>
          <p:nvPr/>
        </p:nvSpPr>
        <p:spPr>
          <a:xfrm>
            <a:off x="8134766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06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2FA0F95D-8E1A-417D-D251-0198444353ED}"/>
              </a:ext>
            </a:extLst>
          </p:cNvPr>
          <p:cNvGrpSpPr/>
          <p:nvPr/>
        </p:nvGrpSpPr>
        <p:grpSpPr>
          <a:xfrm>
            <a:off x="2480440" y="1723696"/>
            <a:ext cx="3237188" cy="3626070"/>
            <a:chOff x="2480440" y="1723696"/>
            <a:chExt cx="3237188" cy="3626070"/>
          </a:xfrm>
        </p:grpSpPr>
        <p:sp>
          <p:nvSpPr>
            <p:cNvPr id="2" name="Retângulo: Cantos Arredondados 1">
              <a:extLst>
                <a:ext uri="{FF2B5EF4-FFF2-40B4-BE49-F238E27FC236}">
                  <a16:creationId xmlns:a16="http://schemas.microsoft.com/office/drawing/2014/main" id="{E02051A2-8FB8-E6A8-A525-9BEA330C4AEB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795FCC84-67C2-9913-4EAA-9FA89D807EF3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411883" y="3119155"/>
            <a:ext cx="3585859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Planeje e seja organizado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9888722-3B10-71A8-2ECD-97400F920D39}"/>
              </a:ext>
            </a:extLst>
          </p:cNvPr>
          <p:cNvSpPr txBox="1"/>
          <p:nvPr/>
        </p:nvSpPr>
        <p:spPr>
          <a:xfrm>
            <a:off x="3657479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655A4C1F-E6EC-5838-4996-4F8FC11727DC}"/>
              </a:ext>
            </a:extLst>
          </p:cNvPr>
          <p:cNvGrpSpPr/>
          <p:nvPr/>
        </p:nvGrpSpPr>
        <p:grpSpPr>
          <a:xfrm>
            <a:off x="6957727" y="1723695"/>
            <a:ext cx="3237188" cy="3626070"/>
            <a:chOff x="2480440" y="1723696"/>
            <a:chExt cx="3237188" cy="3626070"/>
          </a:xfrm>
        </p:grpSpPr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2C2F4369-BD1D-85CC-19A9-E1EEECC21387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B3246EBD-BF6A-C716-6A5F-BDD2E99249B9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33AD220-075E-80DF-756B-C2856997C49F}"/>
              </a:ext>
            </a:extLst>
          </p:cNvPr>
          <p:cNvSpPr txBox="1"/>
          <p:nvPr/>
        </p:nvSpPr>
        <p:spPr>
          <a:xfrm>
            <a:off x="7092409" y="3266593"/>
            <a:ext cx="310250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Vá mais devagar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250F15A-7157-1454-B98C-08622ABA5FA4}"/>
              </a:ext>
            </a:extLst>
          </p:cNvPr>
          <p:cNvSpPr txBox="1"/>
          <p:nvPr/>
        </p:nvSpPr>
        <p:spPr>
          <a:xfrm>
            <a:off x="8134766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62049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2FA0F95D-8E1A-417D-D251-0198444353ED}"/>
              </a:ext>
            </a:extLst>
          </p:cNvPr>
          <p:cNvGrpSpPr/>
          <p:nvPr/>
        </p:nvGrpSpPr>
        <p:grpSpPr>
          <a:xfrm>
            <a:off x="2480440" y="1723696"/>
            <a:ext cx="3237188" cy="3626070"/>
            <a:chOff x="2480440" y="1723696"/>
            <a:chExt cx="3237188" cy="3626070"/>
          </a:xfrm>
        </p:grpSpPr>
        <p:sp>
          <p:nvSpPr>
            <p:cNvPr id="2" name="Retângulo: Cantos Arredondados 1">
              <a:extLst>
                <a:ext uri="{FF2B5EF4-FFF2-40B4-BE49-F238E27FC236}">
                  <a16:creationId xmlns:a16="http://schemas.microsoft.com/office/drawing/2014/main" id="{E02051A2-8FB8-E6A8-A525-9BEA330C4AEB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" name="Retângulo: Cantos Arredondados 3">
              <a:extLst>
                <a:ext uri="{FF2B5EF4-FFF2-40B4-BE49-F238E27FC236}">
                  <a16:creationId xmlns:a16="http://schemas.microsoft.com/office/drawing/2014/main" id="{795FCC84-67C2-9913-4EAA-9FA89D807EF3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619581" y="3097315"/>
            <a:ext cx="295890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Aprenda a ouvir o outro com atenção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19888722-3B10-71A8-2ECD-97400F920D39}"/>
              </a:ext>
            </a:extLst>
          </p:cNvPr>
          <p:cNvSpPr txBox="1"/>
          <p:nvPr/>
        </p:nvSpPr>
        <p:spPr>
          <a:xfrm>
            <a:off x="3657479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655A4C1F-E6EC-5838-4996-4F8FC11727DC}"/>
              </a:ext>
            </a:extLst>
          </p:cNvPr>
          <p:cNvGrpSpPr/>
          <p:nvPr/>
        </p:nvGrpSpPr>
        <p:grpSpPr>
          <a:xfrm>
            <a:off x="6957727" y="1723695"/>
            <a:ext cx="3237188" cy="3626070"/>
            <a:chOff x="2480440" y="1723696"/>
            <a:chExt cx="3237188" cy="3626070"/>
          </a:xfrm>
        </p:grpSpPr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2C2F4369-BD1D-85CC-19A9-E1EEECC21387}"/>
                </a:ext>
              </a:extLst>
            </p:cNvPr>
            <p:cNvSpPr/>
            <p:nvPr/>
          </p:nvSpPr>
          <p:spPr>
            <a:xfrm rot="737025">
              <a:off x="2480441" y="1723697"/>
              <a:ext cx="3237187" cy="362606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: Cantos Arredondados 8">
              <a:extLst>
                <a:ext uri="{FF2B5EF4-FFF2-40B4-BE49-F238E27FC236}">
                  <a16:creationId xmlns:a16="http://schemas.microsoft.com/office/drawing/2014/main" id="{B3246EBD-BF6A-C716-6A5F-BDD2E99249B9}"/>
                </a:ext>
              </a:extLst>
            </p:cNvPr>
            <p:cNvSpPr/>
            <p:nvPr/>
          </p:nvSpPr>
          <p:spPr>
            <a:xfrm>
              <a:off x="2480440" y="1723696"/>
              <a:ext cx="3237187" cy="362606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33AD220-075E-80DF-756B-C2856997C49F}"/>
              </a:ext>
            </a:extLst>
          </p:cNvPr>
          <p:cNvSpPr txBox="1"/>
          <p:nvPr/>
        </p:nvSpPr>
        <p:spPr>
          <a:xfrm>
            <a:off x="7092409" y="3266593"/>
            <a:ext cx="310250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Ore ao Senhor suplicando paciência.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250F15A-7157-1454-B98C-08622ABA5FA4}"/>
              </a:ext>
            </a:extLst>
          </p:cNvPr>
          <p:cNvSpPr txBox="1"/>
          <p:nvPr/>
        </p:nvSpPr>
        <p:spPr>
          <a:xfrm>
            <a:off x="8134766" y="1723696"/>
            <a:ext cx="110016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9600" b="1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6</a:t>
            </a:r>
            <a:endParaRPr lang="pt-BR" sz="9600" b="1" i="1" dirty="0"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257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511972" y="2090172"/>
            <a:ext cx="7168055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Embora alguns pensem, com base em sua atual situação familiar, que desenvolver essa PACIÊNCIA é impossível. Nós nos apressamos em lembrar o que Jesus tem a dizer sobre esse tipo de pensamento: “Para as pessoas é impossível, mas não para Deus”. 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5325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714703" y="1911496"/>
            <a:ext cx="716805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Precisamos invocar Jesus, e Ele nos encherá com Seu Espírito, que produzirá o doce fruto da paciência em nossas vidas. Essa transformação será evidente em todos os nossos relacionamentos! 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944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048000" y="1659285"/>
            <a:ext cx="716805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Porém, é necessário que façamos nossa parte controlando nossas emoções e palavras, pois </a:t>
            </a:r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“A resposta gentil desvia o furor, mas a palavra dura suscita a ira” 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pt-BR" sz="2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Pv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15:1). A pena inspirada também nos traz este conselho precioso: </a:t>
            </a:r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“Se vos forem dirigidas palavras impacientes, nunca respondais no mesmo tom”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(Obreiros Evangélicos, p. 475).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97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32386" y="1391547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alegria, paz, </a:t>
            </a:r>
            <a:r>
              <a:rPr lang="pt-BR" sz="2800" b="1" i="1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paciência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amabilidade, bondade, fidelidade, mansidão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916620" y="3429000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17566" y="1036441"/>
            <a:ext cx="8061945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solidFill>
                  <a:srgbClr val="262626"/>
                </a:solidFill>
                <a:effectLst/>
                <a:ea typeface="Times New Roman" panose="02020603050405020304" pitchFamily="18" charset="0"/>
              </a:rPr>
              <a:t>Nosso fruto espiritual de hoje é a PACIÊNCIA, e queremos representá-lo com o abacate. </a:t>
            </a:r>
          </a:p>
          <a:p>
            <a:pPr marL="84138" marR="126365" algn="ctr" fontAlgn="t"/>
            <a:endParaRPr lang="pt-BR" sz="2800" b="1" dirty="0">
              <a:solidFill>
                <a:srgbClr val="262626"/>
              </a:solidFill>
              <a:effectLst/>
              <a:ea typeface="Times New Roman" panose="02020603050405020304" pitchFamily="18" charset="0"/>
            </a:endParaRPr>
          </a:p>
          <a:p>
            <a:pPr marL="84138" marR="126365" algn="ctr" fontAlgn="t"/>
            <a:r>
              <a:rPr lang="pt-BR" sz="2800" b="1" dirty="0">
                <a:effectLst/>
                <a:ea typeface="Times New Roman" panose="02020603050405020304" pitchFamily="18" charset="0"/>
              </a:rPr>
              <a:t>Sabe que existem mais de 500 variedades de abacate? É uma fruta bem saborosa e nutritiva. Ela é bastante versátil, podendo ser consumida em receitas salgadas e doces.</a:t>
            </a:r>
          </a:p>
          <a:p>
            <a:pPr marL="84138" marR="126365" algn="ctr" fontAlgn="t"/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553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410529" y="1613118"/>
            <a:ext cx="734285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uso moderado do abacate ajuda a reduzir a pressão arterial, ajuda a combater o colesterol ruim do organismo, faz bem para o coração, diminui o cortisol, hormônio do estresse.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76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479625" y="1560223"/>
            <a:ext cx="781847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715" algn="just">
              <a:spcAft>
                <a:spcPts val="2070"/>
              </a:spcAft>
            </a:pPr>
            <a:r>
              <a:rPr lang="pt-BR" sz="2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Muitas pessoas gostam de fazer mudas a partir da semente do abacate. Quem já teve a oportunidade de fazer sabe que é muito gratificante ver a semente brotando, crescendo e se tornando uma muda de árvore frutífera. Porém, tem que ter muita </a:t>
            </a: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paciência</a:t>
            </a:r>
            <a:r>
              <a:rPr lang="pt-BR" sz="2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até vir a primeira raiz, o broto, plantar na terra e por fim, depois de alguns anos, vir os primeiros frutos. </a:t>
            </a:r>
            <a:endParaRPr lang="pt-BR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678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426373" y="1317975"/>
            <a:ext cx="680019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dicionário define paciência como: </a:t>
            </a:r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“a qualidade de ser paciente, suportar a provocação, aborrecimento, infortúnio ou dor, sem reclamação, perda de humor, irritação ou algo semelhante”. 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Além disso, </a:t>
            </a:r>
            <a:r>
              <a:rPr lang="pt-BR" sz="2800" b="1" i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"uma capacidade ou vontade de suprimir a inquietação ou aborrecimento quando confrontado com o atraso".</a:t>
            </a:r>
          </a:p>
        </p:txBody>
      </p:sp>
    </p:spTree>
    <p:extLst>
      <p:ext uri="{BB962C8B-B14F-4D97-AF65-F5344CB8AC3E}">
        <p14:creationId xmlns:p14="http://schemas.microsoft.com/office/powerpoint/2010/main" val="3219600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701157" y="1228397"/>
            <a:ext cx="525517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Em um mundo cada vez mais acelerado, com tantas demandas dentro e fora de casa, tudo parece ser urgente. Saímos do trabalho, mas o trabalho não sai de nós, pois, o celular está o tempo todo nos lembrando e nos chamando para as responsabilidades e compromissos. 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32386" y="2221865"/>
            <a:ext cx="680019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que fazer para que tenhamos esse maravilhoso fruto do Espírito para tornar nossa vida e a de nossos queridos mais saudáveis e felizes?</a:t>
            </a:r>
            <a:endParaRPr lang="pt-BR" sz="2800" b="1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1346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10501</TotalTime>
  <Words>506</Words>
  <Application>Microsoft Office PowerPoint</Application>
  <PresentationFormat>Widescreen</PresentationFormat>
  <Paragraphs>25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7</cp:revision>
  <dcterms:created xsi:type="dcterms:W3CDTF">2022-06-29T19:49:33Z</dcterms:created>
  <dcterms:modified xsi:type="dcterms:W3CDTF">2022-09-20T19:53:41Z</dcterms:modified>
</cp:coreProperties>
</file>